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56" r:id="rId5"/>
    <p:sldId id="266" r:id="rId6"/>
    <p:sldId id="264" r:id="rId7"/>
    <p:sldId id="265" r:id="rId8"/>
    <p:sldId id="267" r:id="rId9"/>
    <p:sldId id="268" r:id="rId10"/>
    <p:sldId id="269" r:id="rId11"/>
    <p:sldId id="270" r:id="rId12"/>
    <p:sldId id="278" r:id="rId13"/>
    <p:sldId id="257" r:id="rId14"/>
    <p:sldId id="271" r:id="rId15"/>
    <p:sldId id="279" r:id="rId16"/>
    <p:sldId id="280" r:id="rId17"/>
    <p:sldId id="281" r:id="rId18"/>
    <p:sldId id="282" r:id="rId19"/>
    <p:sldId id="262" r:id="rId20"/>
    <p:sldId id="261" r:id="rId21"/>
    <p:sldId id="276" r:id="rId22"/>
    <p:sldId id="272" r:id="rId23"/>
    <p:sldId id="273" r:id="rId24"/>
    <p:sldId id="274" r:id="rId25"/>
    <p:sldId id="277" r:id="rId26"/>
    <p:sldId id="275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 IFRN Campus Lajes oferta Curso Español para niños para a comunidade em  g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3" y="3228095"/>
            <a:ext cx="6687676" cy="33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vas de Espanhol - Edital 30/2016 | SRI - Secretaria de Relações  Internaciona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r="25200"/>
          <a:stretch/>
        </p:blipFill>
        <p:spPr bwMode="auto">
          <a:xfrm>
            <a:off x="7226709" y="294967"/>
            <a:ext cx="4804250" cy="62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parent Se Habla Espanol Png - Danger Sign , Free Transparent Clipart -  Clipart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0" y="0"/>
            <a:ext cx="4762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rela de 8 Pontas 3"/>
          <p:cNvSpPr/>
          <p:nvPr/>
        </p:nvSpPr>
        <p:spPr>
          <a:xfrm>
            <a:off x="4678669" y="294967"/>
            <a:ext cx="2548040" cy="2507227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#1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29996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031361" y="495546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5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63748" y="244823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6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289"/>
          <a:stretch/>
        </p:blipFill>
        <p:spPr>
          <a:xfrm>
            <a:off x="47625" y="0"/>
            <a:ext cx="12144375" cy="6916994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341510" y="117987"/>
            <a:ext cx="471948" cy="634181"/>
          </a:xfrm>
          <a:prstGeom prst="star8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/>
            <a:r>
              <a:rPr lang="pt-BR" sz="4400" dirty="0" smtClean="0">
                <a:solidFill>
                  <a:srgbClr val="C00000"/>
                </a:solidFill>
              </a:rPr>
              <a:t>*</a:t>
            </a:r>
            <a:endParaRPr lang="pt-BR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03" t="18665" r="8887"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91729" y="3967316"/>
            <a:ext cx="4159045" cy="116512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Calendário Semanal Post-It - com 2 blocos - CD0347 - 3M - Calendário -  Magazine Luiz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75" b="25582"/>
          <a:stretch/>
        </p:blipFill>
        <p:spPr bwMode="auto">
          <a:xfrm>
            <a:off x="596904" y="2669458"/>
            <a:ext cx="11407160" cy="404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563" y="184792"/>
            <a:ext cx="3041501" cy="22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4" y="383536"/>
            <a:ext cx="10943303" cy="627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56" y="221226"/>
            <a:ext cx="11236121" cy="64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328"/>
            <a:ext cx="12192000" cy="30086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92" y="117986"/>
            <a:ext cx="9449456" cy="37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9693" y="2402691"/>
            <a:ext cx="121920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i="0" dirty="0" smtClean="0">
                <a:solidFill>
                  <a:srgbClr val="FF0000"/>
                </a:solidFill>
                <a:effectLst/>
                <a:latin typeface="Pristina" panose="03060402040406080204" pitchFamily="66" charset="0"/>
              </a:rPr>
              <a:t>Cómo presentarse en español. Aprender español inicial</a:t>
            </a:r>
          </a:p>
          <a:p>
            <a:pPr algn="ctr"/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  <a:p>
            <a:pPr algn="ctr"/>
            <a:r>
              <a:rPr lang="es-ES" sz="3500" b="1" dirty="0" smtClean="0">
                <a:latin typeface="Pristina" panose="03060402040406080204" pitchFamily="66" charset="0"/>
              </a:rPr>
              <a:t>https://youtu.be/0QawbF2-dDA</a:t>
            </a:r>
            <a:endParaRPr lang="es-ES" sz="3500" b="1" dirty="0"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0880" y="1592515"/>
            <a:ext cx="10264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História e origem da Língua Espanhola (Breve explicação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)</a:t>
            </a:r>
          </a:p>
          <a:p>
            <a:pPr algn="ctr"/>
            <a:endParaRPr lang="pt-BR" sz="2800" b="1" dirty="0" smtClean="0">
              <a:latin typeface="Pristina" panose="03060402040406080204" pitchFamily="66" charset="0"/>
            </a:endParaRPr>
          </a:p>
          <a:p>
            <a:pPr algn="ctr"/>
            <a:endParaRPr lang="pt-BR" sz="2800" b="1" dirty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https://youtu.be/57x3RtGLmVk</a:t>
            </a:r>
            <a:endParaRPr lang="pt-BR" sz="3600" b="1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358" t="20416" r="24817" b="12291"/>
          <a:stretch/>
        </p:blipFill>
        <p:spPr>
          <a:xfrm>
            <a:off x="1904999" y="396241"/>
            <a:ext cx="8778241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Juegos Png - Graphic Design, Png Download , Transparent Png 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427702"/>
            <a:ext cx="10722077" cy="60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33235" r="61018" b="11628"/>
          <a:stretch/>
        </p:blipFill>
        <p:spPr bwMode="auto">
          <a:xfrm>
            <a:off x="2551470" y="0"/>
            <a:ext cx="7079227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rida Kahlo t | Frida kahlo caricatura, Frida kahlo dibujo, Frida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33" y="0"/>
            <a:ext cx="63745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199253" y="1976284"/>
            <a:ext cx="5582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8000" b="1" dirty="0">
                <a:latin typeface="Arial" panose="020B0604020202020204" pitchFamily="34" charset="0"/>
                <a:ea typeface="Calibri" panose="020F0502020204030204" pitchFamily="34" charset="0"/>
              </a:rPr>
              <a:t>Observa </a:t>
            </a:r>
            <a:r>
              <a:rPr lang="es-VE" sz="8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bien</a:t>
            </a:r>
            <a:r>
              <a:rPr lang="es-VE" sz="8000" b="1" dirty="0" smtClean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!!!!</a:t>
            </a:r>
            <a:endParaRPr lang="pt-BR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103239" y="1"/>
            <a:ext cx="7241457" cy="6857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89454"/>
              </p:ext>
            </p:extLst>
          </p:nvPr>
        </p:nvGraphicFramePr>
        <p:xfrm>
          <a:off x="7772399" y="291964"/>
          <a:ext cx="2639963" cy="6547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39963">
                  <a:extLst>
                    <a:ext uri="{9D8B030D-6E8A-4147-A177-3AD203B41FA5}">
                      <a16:colId xmlns:a16="http://schemas.microsoft.com/office/drawing/2014/main" val="297322017"/>
                    </a:ext>
                  </a:extLst>
                </a:gridCol>
              </a:tblGrid>
              <a:tr h="50366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Los </a:t>
                      </a:r>
                      <a:r>
                        <a:rPr lang="pt-BR" dirty="0" err="1" smtClean="0"/>
                        <a:t>Muebles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289134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 1- El sofá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973826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2- El </a:t>
                      </a:r>
                      <a:r>
                        <a:rPr lang="pt-BR" dirty="0" err="1" smtClean="0"/>
                        <a:t>espejo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75465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3- La Cómoda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25260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4- La</a:t>
                      </a:r>
                      <a:r>
                        <a:rPr lang="pt-BR" baseline="0" dirty="0" smtClean="0"/>
                        <a:t> alfombra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60713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5- El </a:t>
                      </a:r>
                      <a:r>
                        <a:rPr lang="pt-BR" dirty="0" err="1" smtClean="0"/>
                        <a:t>armario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306573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6- La </a:t>
                      </a:r>
                      <a:r>
                        <a:rPr lang="pt-BR" dirty="0" err="1" smtClean="0"/>
                        <a:t>silla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476376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7- La Mesa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45391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8- La </a:t>
                      </a:r>
                      <a:r>
                        <a:rPr lang="pt-BR" dirty="0" err="1" smtClean="0"/>
                        <a:t>estantería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37042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9- La Cama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90807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10- La </a:t>
                      </a:r>
                      <a:r>
                        <a:rPr lang="pt-BR" dirty="0" err="1" smtClean="0"/>
                        <a:t>mesilla</a:t>
                      </a:r>
                      <a:r>
                        <a:rPr lang="pt-BR" dirty="0" smtClean="0"/>
                        <a:t> de </a:t>
                      </a:r>
                      <a:r>
                        <a:rPr lang="pt-BR" dirty="0" err="1" smtClean="0"/>
                        <a:t>noche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928221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11- Las </a:t>
                      </a:r>
                      <a:r>
                        <a:rPr lang="pt-BR" dirty="0" err="1" smtClean="0"/>
                        <a:t>sillas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497009"/>
                  </a:ext>
                </a:extLst>
              </a:tr>
              <a:tr h="503664">
                <a:tc>
                  <a:txBody>
                    <a:bodyPr/>
                    <a:lstStyle/>
                    <a:p>
                      <a:r>
                        <a:rPr lang="pt-BR" dirty="0" smtClean="0"/>
                        <a:t>12- La </a:t>
                      </a:r>
                      <a:r>
                        <a:rPr lang="pt-BR" dirty="0" err="1" smtClean="0"/>
                        <a:t>lámpara</a:t>
                      </a:r>
                      <a:endParaRPr lang="pt-B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28095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1460089" y="707922"/>
            <a:ext cx="1106129" cy="8849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3406877" y="707922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744497" y="560439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875936" y="1415843"/>
            <a:ext cx="1312606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73625" y="3839496"/>
            <a:ext cx="1209367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78307" y="4208202"/>
            <a:ext cx="1307693" cy="5899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087327" y="4222950"/>
            <a:ext cx="924235" cy="2359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624051" y="3569110"/>
            <a:ext cx="1086465" cy="2703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943598" y="4866969"/>
            <a:ext cx="1268363" cy="2875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3347881" y="6192135"/>
            <a:ext cx="2064777" cy="341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020529" y="5619134"/>
            <a:ext cx="870155" cy="2212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12837" y="6265873"/>
            <a:ext cx="1307692" cy="3954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5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2138517" y="0"/>
            <a:ext cx="7241457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87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ocabulary of the house: the parts of the house and the furniture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2" y="0"/>
            <a:ext cx="1106129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5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tting to know more about spanish-speaking countries | Andres y Ana&amp;#39;s  Project - More about:… | How to speak spanish, Spanish speaking countries,  Elementary span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73740"/>
            <a:ext cx="8465575" cy="673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31520" y="1591717"/>
            <a:ext cx="1053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	 “O vocabulário é o mesmo, a grafia das palavras e as regras gramaticais também. A diferença é que os termos surgiram em épocas diferentes”, diz a </a:t>
            </a:r>
            <a:r>
              <a:rPr lang="pt-BR" sz="2400" dirty="0" err="1" smtClean="0"/>
              <a:t>lingüista</a:t>
            </a:r>
            <a:r>
              <a:rPr lang="pt-BR" sz="2400" dirty="0" smtClean="0"/>
              <a:t> Neide Maia González, da Universidade de São Paulo (USP). A palavra castelhano é mais antiga. Ela remonta ao reino de Castela, na Idade Média, quando a Espanha ainda não existia. Quando o país começou a se consolidar, no século 13, o reino de Castela se impôs aos outros territórios da região que hoje formam a Espanha. </a:t>
            </a:r>
          </a:p>
          <a:p>
            <a:pPr algn="just"/>
            <a:r>
              <a:rPr lang="pt-BR" sz="2400" dirty="0" smtClean="0"/>
              <a:t>	Por causa dessa liderança, o castelhano, um dialeto com forte influência do latim, acabou sendo adotado como língua oficial do novo país em 1492, com a unificação dos reinos que correspondem à Espanha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https://super.abril.com.br/mundo-estranho/qual-e-a-diferenca-entre-espanhol-e-castelhano/</a:t>
            </a:r>
          </a:p>
          <a:p>
            <a:endParaRPr lang="pt-BR" sz="2400" dirty="0"/>
          </a:p>
          <a:p>
            <a:endParaRPr lang="pt-BR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731520" y="51816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</a:rPr>
              <a:t>CASTELLANO O ESPAÑOL ????????? </a:t>
            </a:r>
            <a:endParaRPr lang="pt-B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40339" y="1010265"/>
            <a:ext cx="395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u="sng" dirty="0" smtClean="0">
                <a:solidFill>
                  <a:srgbClr val="0070C0"/>
                </a:solidFill>
              </a:rPr>
              <a:t>Estratégias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pic>
        <p:nvPicPr>
          <p:cNvPr id="1032" name="Picture 8" descr="Vetores de Lâmpada Conceito De Símbolo De Vetor De Ideia Cérebro A  Ilustração Do Conceito De Lâmpada Logotipo De Vetor Ideia Criativa e mais  imagens de Abstrato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8476" b="9744"/>
          <a:stretch/>
        </p:blipFill>
        <p:spPr bwMode="auto">
          <a:xfrm>
            <a:off x="8802329" y="0"/>
            <a:ext cx="3025878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8698" y="2515394"/>
            <a:ext cx="112903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6 Segredos dos Poliglotas para Aprender Qualquer 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Língua</a:t>
            </a:r>
          </a:p>
          <a:p>
            <a:pPr algn="ctr"/>
            <a:endParaRPr lang="pt-BR" sz="3500" b="1" dirty="0" smtClean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</a:t>
            </a:r>
            <a:r>
              <a:rPr lang="pt-BR" sz="3600" b="1" dirty="0">
                <a:latin typeface="Pristina" panose="03060402040406080204" pitchFamily="66" charset="0"/>
              </a:rPr>
              <a:t>://youtu.be/kM1c942AelM</a:t>
            </a:r>
          </a:p>
          <a:p>
            <a:pPr algn="ctr"/>
            <a:endParaRPr lang="pt-BR" sz="8000" b="1" dirty="0">
              <a:solidFill>
                <a:srgbClr val="FF0000"/>
              </a:solidFill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1999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728949" y="173048"/>
            <a:ext cx="1463050" cy="1229032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1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66141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2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"/>
            <a:ext cx="12192000" cy="704088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49000" y="27432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4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95</Words>
  <Application>Microsoft Office PowerPoint</Application>
  <PresentationFormat>Widescreen</PresentationFormat>
  <Paragraphs>39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51</cp:revision>
  <dcterms:created xsi:type="dcterms:W3CDTF">2021-08-02T03:15:30Z</dcterms:created>
  <dcterms:modified xsi:type="dcterms:W3CDTF">2022-02-15T14:35:47Z</dcterms:modified>
</cp:coreProperties>
</file>